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21"/>
  </p:notesMasterIdLst>
  <p:sldIdLst>
    <p:sldId id="256" r:id="rId2"/>
    <p:sldId id="382" r:id="rId3"/>
    <p:sldId id="376" r:id="rId4"/>
    <p:sldId id="432" r:id="rId5"/>
    <p:sldId id="433" r:id="rId6"/>
    <p:sldId id="434" r:id="rId7"/>
    <p:sldId id="378" r:id="rId8"/>
    <p:sldId id="379" r:id="rId9"/>
    <p:sldId id="285" r:id="rId10"/>
    <p:sldId id="297" r:id="rId11"/>
    <p:sldId id="327" r:id="rId12"/>
    <p:sldId id="437" r:id="rId13"/>
    <p:sldId id="369" r:id="rId14"/>
    <p:sldId id="426" r:id="rId15"/>
    <p:sldId id="328" r:id="rId16"/>
    <p:sldId id="435" r:id="rId17"/>
    <p:sldId id="436" r:id="rId18"/>
    <p:sldId id="286" r:id="rId19"/>
    <p:sldId id="289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  <a:srgbClr val="B94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884C6-335D-4921-BD31-6DEC0915CDE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1FB2D-2A26-4F29-A79D-14D2C063F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EE3C7F-1EB2-472A-9019-F0064EF8D2AF}" type="slidenum">
              <a:rPr lang="ru-RU" altLang="ru-RU" sz="1400" smtClean="0"/>
              <a:pPr>
                <a:spcBef>
                  <a:spcPct val="0"/>
                </a:spcBef>
              </a:pPr>
              <a:t>2</a:t>
            </a:fld>
            <a:endParaRPr lang="ru-RU" altLang="ru-RU" sz="1400" smtClean="0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18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71560F-369A-4DF5-AFBF-83E1C521898D}" type="slidenum">
              <a:rPr lang="ru-RU" altLang="ru-RU" sz="1400" smtClean="0"/>
              <a:pPr>
                <a:spcBef>
                  <a:spcPct val="0"/>
                </a:spcBef>
              </a:pPr>
              <a:t>18</a:t>
            </a:fld>
            <a:endParaRPr lang="ru-RU" altLang="ru-RU" sz="140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9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CD1A01-2A9E-4E4C-A69A-07A1F5371759}" type="slidenum">
              <a:rPr lang="ru-RU" altLang="ru-RU" sz="1400" smtClean="0"/>
              <a:pPr>
                <a:spcBef>
                  <a:spcPct val="0"/>
                </a:spcBef>
              </a:pPr>
              <a:t>4</a:t>
            </a:fld>
            <a:endParaRPr lang="ru-RU" altLang="ru-RU" sz="1400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CD1A01-2A9E-4E4C-A69A-07A1F5371759}" type="slidenum">
              <a:rPr lang="ru-RU" altLang="ru-RU" sz="1400" smtClean="0"/>
              <a:pPr>
                <a:spcBef>
                  <a:spcPct val="0"/>
                </a:spcBef>
              </a:pPr>
              <a:t>5</a:t>
            </a:fld>
            <a:endParaRPr lang="ru-RU" altLang="ru-RU" sz="1400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7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CD1A01-2A9E-4E4C-A69A-07A1F5371759}" type="slidenum">
              <a:rPr lang="ru-RU" altLang="ru-RU" sz="1400" smtClean="0"/>
              <a:pPr>
                <a:spcBef>
                  <a:spcPct val="0"/>
                </a:spcBef>
              </a:pPr>
              <a:t>6</a:t>
            </a:fld>
            <a:endParaRPr lang="ru-RU" altLang="ru-RU" sz="1400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93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A8E481-AD39-49E9-8BA8-E15700F2BDAF}" type="slidenum">
              <a:rPr lang="ru-RU" altLang="ru-RU" sz="1400" smtClean="0"/>
              <a:pPr>
                <a:spcBef>
                  <a:spcPct val="0"/>
                </a:spcBef>
              </a:pPr>
              <a:t>9</a:t>
            </a:fld>
            <a:endParaRPr lang="ru-RU" altLang="ru-RU" sz="1400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59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xmlns="" id="{069F8D67-AB07-4903-9B7E-792513F1E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xmlns="" id="{EDDBF0B4-3E3A-4B02-8C10-9A2744BC67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xmlns="" id="{7FD0D754-7531-46CF-8209-A29573F46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A8E612-3DF5-493C-A372-77B8816F5E2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47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D211CB-D9C1-4FF9-A3C6-D3CC5C357412}" type="slidenum">
              <a:rPr lang="ru-RU" altLang="ru-RU" sz="1400" smtClean="0"/>
              <a:pPr>
                <a:spcBef>
                  <a:spcPct val="0"/>
                </a:spcBef>
              </a:pPr>
              <a:t>13</a:t>
            </a:fld>
            <a:endParaRPr lang="ru-RU" altLang="ru-RU" sz="1400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07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CD1A01-2A9E-4E4C-A69A-07A1F5371759}" type="slidenum">
              <a:rPr lang="ru-RU" altLang="ru-RU" sz="1400" smtClean="0"/>
              <a:pPr>
                <a:spcBef>
                  <a:spcPct val="0"/>
                </a:spcBef>
              </a:pPr>
              <a:t>14</a:t>
            </a:fld>
            <a:endParaRPr lang="ru-RU" altLang="ru-RU" sz="1400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46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A8E481-AD39-49E9-8BA8-E15700F2BDAF}" type="slidenum">
              <a:rPr lang="ru-RU" altLang="ru-RU" sz="1400" smtClean="0"/>
              <a:pPr>
                <a:spcBef>
                  <a:spcPct val="0"/>
                </a:spcBef>
              </a:pPr>
              <a:t>17</a:t>
            </a:fld>
            <a:endParaRPr lang="ru-RU" altLang="ru-RU" sz="1400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2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6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029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56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9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456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50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05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28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35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34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49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54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29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66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52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90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92896"/>
            <a:ext cx="7848872" cy="21901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«Самоходный опрыскиватели-разбрасыватели ТУМАН </a:t>
            </a:r>
            <a:r>
              <a:rPr lang="en-US" sz="31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инновационная техника для современного сельхозтоваропроизводителя»</a:t>
            </a:r>
            <a:r>
              <a:rPr lang="ru-RU" sz="31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384" y="5752"/>
            <a:ext cx="2007144" cy="155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980" y="260648"/>
            <a:ext cx="6552728" cy="720080"/>
          </a:xfrm>
          <a:noFill/>
        </p:spPr>
        <p:txBody>
          <a:bodyPr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Вентиляторный опрыскиватель Туман-2М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6" y="1554416"/>
            <a:ext cx="2541502" cy="380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06" y="0"/>
            <a:ext cx="1070494" cy="8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38" y="1628800"/>
            <a:ext cx="5860265" cy="36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408" y="388684"/>
            <a:ext cx="6589199" cy="1280890"/>
          </a:xfrm>
        </p:spPr>
        <p:txBody>
          <a:bodyPr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Мультиинжектор монтируемый Туман-2М</a:t>
            </a:r>
            <a:br>
              <a:rPr lang="ru-RU" altLang="ru-RU" sz="2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06" y="0"/>
            <a:ext cx="1070494" cy="8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1" y="4053950"/>
            <a:ext cx="3648494" cy="23326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1" y="1468657"/>
            <a:ext cx="3719589" cy="246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http://agrosalon.ru/userfiles/серебро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2" y="793160"/>
            <a:ext cx="2084304" cy="1182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25367" y="765311"/>
            <a:ext cx="4752284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точечных инъекций ЖКУ до и после посева, а также по ранним всходам.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Мультиинжектор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разработан специально для точных инъекций жидких удобрений до и после посева, а также по ранним всходам, в период вегетации, без повреждения растений.                  -Модуль оптимален при мульчировании и прямом посеве: питательные вещества при достижении корней защищены от воздействия свободных органических частиц, а на сохранность азота не влияют процессы стока и испарения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8218"/>
              </p:ext>
            </p:extLst>
          </p:nvPr>
        </p:nvGraphicFramePr>
        <p:xfrm>
          <a:off x="4224207" y="4293096"/>
          <a:ext cx="4600844" cy="241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945"/>
                <a:gridCol w="1452899"/>
              </a:tblGrid>
              <a:tr h="5081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Ширина захвата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6,3 м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569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Инъекционные</a:t>
                      </a:r>
                      <a:r>
                        <a:rPr lang="ru-RU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колеса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00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Междурядье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регулируемое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569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бака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2000 </a:t>
                      </a: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гк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2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 рабочей жидкости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70-700 л/Га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627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Скорость на поле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5-15км/час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9E65112-77C4-41A1-BDDD-0C3BFDAC22F9}"/>
              </a:ext>
            </a:extLst>
          </p:cNvPr>
          <p:cNvSpPr/>
          <p:nvPr/>
        </p:nvSpPr>
        <p:spPr>
          <a:xfrm>
            <a:off x="1403648" y="306745"/>
            <a:ext cx="7593012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Пневматическое высевающее устройство на базе ТУМАН-2М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66EAA03-175C-4DAA-BCE3-CC2FA590A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" y="-6699"/>
            <a:ext cx="1512168" cy="117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4CEE0B35-1A81-47BE-A28E-5089BB0EB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47866"/>
              </p:ext>
            </p:extLst>
          </p:nvPr>
        </p:nvGraphicFramePr>
        <p:xfrm>
          <a:off x="1529284" y="4221088"/>
          <a:ext cx="7593012" cy="2392641"/>
        </p:xfrm>
        <a:graphic>
          <a:graphicData uri="http://schemas.openxmlformats.org/drawingml/2006/table">
            <a:tbl>
              <a:tblPr firstRow="1" bandRow="1"/>
              <a:tblGrid>
                <a:gridCol w="2520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5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69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96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Область применения</a:t>
                      </a: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сев промежуточных и </a:t>
                      </a:r>
                      <a:r>
                        <a:rPr lang="ru-RU" sz="15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сидеральных</a:t>
                      </a: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культур, рапса, люцерны, горчицы и других мелкосемянные культуры. </a:t>
                      </a: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выходов</a:t>
                      </a: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5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</a:t>
                      </a:r>
                      <a:r>
                        <a:rPr lang="ru-RU" sz="15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емкости</a:t>
                      </a: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500/800/1600 л</a:t>
                      </a: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Ширина захвата</a:t>
                      </a: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28 м</a:t>
                      </a: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 внесения</a:t>
                      </a: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75 кг/Га</a:t>
                      </a: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7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Опыт применения</a:t>
                      </a: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Ростовская область; Саратовская область.</a:t>
                      </a:r>
                    </a:p>
                  </a:txBody>
                  <a:tcPr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01183"/>
            <a:ext cx="5562996" cy="313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79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663575" y="116632"/>
            <a:ext cx="8229600" cy="720080"/>
          </a:xfrm>
        </p:spPr>
        <p:txBody>
          <a:bodyPr>
            <a:normAutofit/>
          </a:bodyPr>
          <a:lstStyle/>
          <a:p>
            <a:pPr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altLang="ru-RU" sz="2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ТУМАН-2М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691680" y="836712"/>
            <a:ext cx="5400599" cy="568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</a:pPr>
            <a:r>
              <a:rPr lang="ru-RU" altLang="ru-RU" sz="1800" dirty="0">
                <a:solidFill>
                  <a:srgbClr val="E46C0A"/>
                </a:solidFill>
              </a:rPr>
              <a:t>	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УНИВЕРСАЛЕН:</a:t>
            </a:r>
            <a:endParaRPr lang="ru-RU" alt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buSzPct val="45000"/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уплотняет почву и не повреждает посевы на ранних фазах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buSzPct val="45000"/>
              <a:buFont typeface="Wingdings" panose="05000000000000000000" pitchFamily="2" charset="2"/>
              <a:buChar char="q"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весной рано выходить в поле: работать по тонкой ледяной корке и по подсохшему верхнему слою почвы;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buSzPct val="45000"/>
              <a:buFont typeface="Wingdings" panose="05000000000000000000" pitchFamily="2" charset="2"/>
              <a:buChar char="q"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комфортно работать на не выровненных полях на высокой скорости;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buSzPct val="45000"/>
              <a:buFont typeface="Wingdings" panose="05000000000000000000" pitchFamily="2" charset="2"/>
              <a:buChar char="q"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ресурс и стойкость к проколам по сравнению с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шинооболочками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buSzPct val="45000"/>
              <a:buFont typeface="Wingdings" panose="05000000000000000000" pitchFamily="2" charset="2"/>
              <a:buChar char="q"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Комплектуется колесами низкого давления и узкими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колесами;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buSzPct val="45000"/>
              <a:buFont typeface="Wingdings" panose="05000000000000000000" pitchFamily="2" charset="2"/>
              <a:buChar char="q"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Заменяет до 5-ти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прицепных опрыскивателей, не требует наличия свободных тракторов, резко сокращает потребность в механизаторах, уменьшает фонд заработной платы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06" y="0"/>
            <a:ext cx="1070494" cy="8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950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89" y="4304698"/>
            <a:ext cx="3896794" cy="259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-757238" y="3406775"/>
            <a:ext cx="2397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</a:pPr>
            <a:r>
              <a:rPr lang="ru-RU" altLang="ru-RU" sz="240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8449" y="4304698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Увеличенная полезная нагрузка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Усиленная трансмиссия и рама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Улучшенная развесовка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гидросистемы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Гидростатическое рулевое управление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РМУ без транспортерной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Бортовой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297092" y="256058"/>
            <a:ext cx="8099577" cy="864096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независимого профессионального Конкурса инновационной техники АГРОСАЛОН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За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современный высокопроизводительный комплекс «Туман-3» для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эффективной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внесению минеральных удобрений и средств защиты растений в кратчайшие агротехнические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сроки.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22" y="-21335"/>
            <a:ext cx="1070494" cy="8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710" y="2435142"/>
            <a:ext cx="3843581" cy="256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4" y="1627441"/>
            <a:ext cx="3498390" cy="23762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50" y="1582861"/>
            <a:ext cx="2438505" cy="141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2917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52120" y="-1251521"/>
            <a:ext cx="359886" cy="321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18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61546"/>
              </p:ext>
            </p:extLst>
          </p:nvPr>
        </p:nvGraphicFramePr>
        <p:xfrm>
          <a:off x="539552" y="790453"/>
          <a:ext cx="7560841" cy="6070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842"/>
                <a:gridCol w="3052272"/>
                <a:gridCol w="2833727"/>
              </a:tblGrid>
              <a:tr h="2027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8" marR="6258" marT="62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ТУМАН-2М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ТУМАН-3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/>
                </a:tc>
              </a:tr>
              <a:tr h="202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Двигатель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FAW CA4D28Z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KUBOTA V3800-DI-TE 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3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Расчетная мощность / обороты, кВт / об/мин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65/2200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71/2600  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90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Коробка передач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MSB-5M, механическая, пятиступенчатая с синхронизаторами на всех передачах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ГАЗель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NEXT A21R22, механическая, пятиступенчатая с синхронизаторами на всех передачах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Эксплуатационная масса, кг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3700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275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Доступные модули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08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8" marR="6258" marT="6258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Штанговый опрыскиватель,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вентиляторный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опрыскиватель, разбрасыватель минеральных удобрений,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мультиинжектор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пневматический высевающий модуль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Штанговый опрыскиватель, разбрасыватель минеральных удобрений,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мультиинжектор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пневматический высевающий модуль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275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Штанговый опрыскиватель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бака, л.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 рабочей жидкости, л/га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30-300 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15-450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275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Разбрасыватель минеральных удобрений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Объем бункера, кг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8" marR="6258" marT="625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65" y="-61694"/>
            <a:ext cx="1187624" cy="8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95536" y="-60731"/>
            <a:ext cx="7919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Различие в технических характеристиках «</a:t>
            </a:r>
            <a:r>
              <a:rPr lang="ru-RU" sz="24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Туман-2М»                  и «Туман-3»</a:t>
            </a:r>
            <a:endParaRPr lang="ru-RU" sz="24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16824" cy="1008112"/>
          </a:xfrm>
        </p:spPr>
        <p:txBody>
          <a:bodyPr>
            <a:normAutofit/>
          </a:bodyPr>
          <a:lstStyle/>
          <a:p>
            <a:pPr algn="ctr" defTabSz="9144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altLang="ru-RU" sz="2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Разбрасыватель ТУМАН-3 на шинах низкого давления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flipV="1">
            <a:off x="6804248" y="6031650"/>
            <a:ext cx="2133600" cy="665984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 </a:t>
            </a:r>
            <a:endParaRPr lang="ru-RU" alt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991651"/>
              </p:ext>
            </p:extLst>
          </p:nvPr>
        </p:nvGraphicFramePr>
        <p:xfrm>
          <a:off x="1259632" y="1556793"/>
          <a:ext cx="3816424" cy="48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237"/>
                <a:gridCol w="1205187"/>
              </a:tblGrid>
              <a:tr h="10331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Ширина захвата разбрасывателя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м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03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Скорость на гоне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35 км/ч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09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Производительность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50 Га/ч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03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бункера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2600 л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331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 вносимых удобрений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30-390 кг/Га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846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  дизельного топлива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0,25-0,35 л/Га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06" y="0"/>
            <a:ext cx="1070494" cy="8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672409" cy="27603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3672408" cy="24482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407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6984776" cy="105273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Штанговый опрыскиватель ТУМАН-3</a:t>
            </a:r>
            <a:br>
              <a:rPr lang="ru-RU" altLang="ru-RU" sz="2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двух типах колес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 flipH="1">
            <a:off x="7092280" y="3349105"/>
            <a:ext cx="45719" cy="5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ts val="638"/>
              </a:spcBef>
            </a:pPr>
            <a:r>
              <a:rPr lang="ru-RU" altLang="ru-RU" dirty="0" smtClean="0">
                <a:solidFill>
                  <a:srgbClr val="E46C0A"/>
                </a:solidFill>
              </a:rPr>
              <a:t>	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938715"/>
              </p:ext>
            </p:extLst>
          </p:nvPr>
        </p:nvGraphicFramePr>
        <p:xfrm>
          <a:off x="1043607" y="1152305"/>
          <a:ext cx="4248473" cy="4997238"/>
        </p:xfrm>
        <a:graphic>
          <a:graphicData uri="http://schemas.openxmlformats.org/drawingml/2006/table">
            <a:tbl>
              <a:tblPr/>
              <a:tblGrid>
                <a:gridCol w="1810831"/>
                <a:gridCol w="1253645"/>
                <a:gridCol w="1183997"/>
              </a:tblGrid>
              <a:tr h="635242">
                <a:tc gridSpan="3"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технические характеристики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1768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lang="ru-RU" alt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Характеристики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Шины низкого давления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Узкие колеса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</a:tr>
              <a:tr h="727261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Ширина захвата, м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0533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бака, л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7478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 жидкости л/га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15-450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37478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Скорость на поле, км/ч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35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7478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Производительность, га/ч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06" y="0"/>
            <a:ext cx="1070494" cy="8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0" y="1052736"/>
            <a:ext cx="3743400" cy="24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3600400" cy="266429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30345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7222257" cy="1143000"/>
          </a:xfrm>
        </p:spPr>
        <p:txBody>
          <a:bodyPr lIns="0" tIns="0" rIns="0" bIns="0" anchor="ctr">
            <a:normAutofit/>
          </a:bodyPr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200" b="1" kern="1200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техники «ТУМАН»</a:t>
            </a:r>
            <a:r>
              <a:rPr lang="ru-RU" altLang="ru-RU" sz="3200" b="1" kern="1200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kern="1200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>
          <a:xfrm>
            <a:off x="946503" y="836712"/>
            <a:ext cx="8229600" cy="5904656"/>
          </a:xfrm>
        </p:spPr>
        <p:txBody>
          <a:bodyPr>
            <a:normAutofit/>
          </a:bodyPr>
          <a:lstStyle/>
          <a:p>
            <a:pPr marL="431800" indent="-323850" eaLnBrk="1" hangingPunct="1"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Расширенная область применения (за счет сменной комплектации)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Многозадачность (за счет различных комплектаций)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в кратчайшие агротехнические сроки в сложных метеоусловиях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производительность (до 1000 га в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сутки) 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  <a:r>
              <a:rPr lang="ru-RU" alt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alt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окупить машину за 1,5-2 </a:t>
            </a:r>
            <a:r>
              <a:rPr lang="ru-RU" alt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сезона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Конкурентная цена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химпрепаратов до 16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качество обработки по сравнению с авиационной и многими отечественными и импортными аналогами 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расход топлива (дизель до 200 г/га)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в обслуживании и надежная конструкция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запасных частей 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региональных складов, каталоги, штатные автозапчасти)</a:t>
            </a:r>
          </a:p>
          <a:p>
            <a:pPr marL="431800" indent="-323850" eaLnBrk="1" hangingPunct="1">
              <a:buSzPct val="45000"/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 и безопасность 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6516216" y="2204864"/>
            <a:ext cx="288032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06" y="0"/>
            <a:ext cx="1070494" cy="8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8496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5960308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80928"/>
            <a:ext cx="6880808" cy="2952328"/>
          </a:xfrm>
        </p:spPr>
        <p:txBody>
          <a:bodyPr/>
          <a:lstStyle/>
          <a:p>
            <a:pPr marL="0" lvl="0" indent="0" algn="ctr" defTabSz="4492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ООО «Пегас-Агро»</a:t>
            </a:r>
          </a:p>
          <a:p>
            <a:pPr marL="0" lvl="0" indent="0" algn="ctr" defTabSz="4492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443528, Самарская область, Волжский район,</a:t>
            </a:r>
          </a:p>
          <a:p>
            <a:pPr marL="0" lvl="0" indent="0" algn="ctr" defTabSz="4492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гт. </a:t>
            </a: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Стройкерамика, Промзона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0" lvl="0" indent="0" algn="ctr" defTabSz="4492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lvl="0" indent="0" algn="ctr" defTabSz="4492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Тел./факс: +7(846) 977-77-37</a:t>
            </a:r>
          </a:p>
          <a:p>
            <a:pPr marL="0" lvl="0" indent="0" algn="ctr" defTabSz="4492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lvl="0" indent="0" algn="ctr" defTabSz="4492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www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en-US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pegas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-agro.ru</a:t>
            </a:r>
            <a:endParaRPr lang="ru-RU" alt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lvl="0" indent="0" algn="ctr" defTabSz="44926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E-mail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info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@</a:t>
            </a:r>
            <a:r>
              <a:rPr lang="en-US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pegas</a:t>
            </a:r>
            <a:r>
              <a:rPr lang="en-US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-agro.ru</a:t>
            </a:r>
            <a:endParaRPr lang="ru-RU" alt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968"/>
            <a:ext cx="1343315" cy="104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177721"/>
            <a:ext cx="8229600" cy="741919"/>
          </a:xfrm>
        </p:spPr>
        <p:txBody>
          <a:bodyPr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справка по предприятию</a:t>
            </a:r>
            <a:endParaRPr lang="ru-RU" alt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699792" y="1556792"/>
            <a:ext cx="3668206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180000" indent="-1800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полного цикла от проектирования до выпуска готовой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самоходных опрыскивателей-разбрасывателей типа «ТУМАН»</a:t>
            </a:r>
          </a:p>
          <a:p>
            <a:pPr marL="180000" indent="-1800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базовые модели, 5 типов навесных агрегатов, более 50 модификаций для удовлетворение потребностей самых требовательных клиентов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/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завод приступил к выпуску нового поколения самоходного опрыскивателя-разбрасывателя – Туман 3. </a:t>
            </a:r>
          </a:p>
          <a:p>
            <a:pPr marL="180000" indent="-180000" eaLnBrk="1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</a:t>
            </a:r>
            <a:r>
              <a:rPr lang="en-US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5500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</a:p>
          <a:p>
            <a:pPr marL="180000" indent="-180000" eaLnBrk="1" hangingPunct="1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более </a:t>
            </a:r>
            <a:r>
              <a:rPr lang="en-US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pPr marL="180000" indent="-1800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Собственная лаборатория и конструкторское бюро, более 100 единиц высокотехнологичного оборудования, в том числе производства Японии, Германии: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Mazak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Takisawa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DMG MORI.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</a:pPr>
            <a:endParaRPr lang="ru-RU" alt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068960"/>
            <a:ext cx="2620463" cy="1748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5113"/>
          <a:stretch/>
        </p:blipFill>
        <p:spPr>
          <a:xfrm>
            <a:off x="323528" y="2852936"/>
            <a:ext cx="250418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6752"/>
            <a:ext cx="2646186" cy="1765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69160"/>
            <a:ext cx="2511604" cy="181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89511"/>
            <a:ext cx="2540968" cy="190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2482280" cy="1654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93" y="0"/>
            <a:ext cx="1436023" cy="111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722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12818" r="10891" b="6981"/>
          <a:stretch/>
        </p:blipFill>
        <p:spPr>
          <a:xfrm>
            <a:off x="427889" y="1231457"/>
            <a:ext cx="2559935" cy="174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9770" y="184770"/>
            <a:ext cx="6589200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техники «ТУМАН»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34" y="5343516"/>
            <a:ext cx="2483769" cy="14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21599" y="5121192"/>
            <a:ext cx="1406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Мультиинжектор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9300" y="843722"/>
            <a:ext cx="2136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Штанговые опрыскиватели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5760" y="2997819"/>
            <a:ext cx="2320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Разбрасыватели минеральных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удобрений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3741" y="5205017"/>
            <a:ext cx="2432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Вентиляторный опрыскиватель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70" y="0"/>
            <a:ext cx="1070494" cy="8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" y="5216610"/>
            <a:ext cx="2460062" cy="164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31780" r="7303" b="9056"/>
          <a:stretch/>
        </p:blipFill>
        <p:spPr>
          <a:xfrm>
            <a:off x="275385" y="3214336"/>
            <a:ext cx="2847914" cy="156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29" y="3144357"/>
            <a:ext cx="2871970" cy="191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6406476" y="5066517"/>
            <a:ext cx="1663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Высевающий модуль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2075" y="1097464"/>
            <a:ext cx="2987824" cy="198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34" y="3317284"/>
            <a:ext cx="2810024" cy="2093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04" y="5214836"/>
            <a:ext cx="2916134" cy="161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69" y="1206164"/>
            <a:ext cx="2845267" cy="1808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76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-757238" y="3406775"/>
            <a:ext cx="2397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</a:pPr>
            <a:r>
              <a:rPr lang="ru-RU" altLang="ru-RU" sz="2400"/>
              <a:t>	</a:t>
            </a: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528441" y="72007"/>
            <a:ext cx="7560840" cy="4766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>
              <a:spcBef>
                <a:spcPct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dirty="0" smtClean="0"/>
              <a:t>Штанговый опрыскиватель ТУМАН-1М</a:t>
            </a:r>
            <a:endParaRPr lang="ru-RU" alt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06" y="-27392"/>
            <a:ext cx="1070494" cy="8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164288" y="980728"/>
            <a:ext cx="1835696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38"/>
              </a:spcBef>
              <a:buClr>
                <a:srgbClr val="000000"/>
              </a:buClr>
              <a:buSzPct val="100000"/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ВЫГОДНО!</a:t>
            </a:r>
          </a:p>
          <a:p>
            <a:pPr>
              <a:spcBef>
                <a:spcPts val="638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  <a:defRPr/>
            </a:pPr>
            <a:endParaRPr lang="ru-RU" alt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7" indent="-342900">
              <a:spcBef>
                <a:spcPts val="63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окупаемость</a:t>
            </a:r>
          </a:p>
          <a:p>
            <a:pPr marL="344487" indent="-342900">
              <a:spcBef>
                <a:spcPts val="63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 наличия свободного трактора</a:t>
            </a:r>
          </a:p>
          <a:p>
            <a:pPr marL="344487" indent="-342900">
              <a:spcBef>
                <a:spcPts val="63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и надежная конструкция</a:t>
            </a:r>
          </a:p>
          <a:p>
            <a:pPr marL="344487" indent="-342900">
              <a:spcBef>
                <a:spcPts val="63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Заменяет 3-5 прицепных опрыскивателей</a:t>
            </a:r>
          </a:p>
          <a:p>
            <a:pPr marL="344487" indent="-342900">
              <a:spcBef>
                <a:spcPts val="63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Уменьшает фонд  заработной платы.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708920"/>
            <a:ext cx="2160240" cy="423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 lvl="0" indent="0" algn="ctr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</a:pP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УДОБНО!</a:t>
            </a:r>
          </a:p>
          <a:p>
            <a:pPr marL="344487" indent="-342900">
              <a:spcBef>
                <a:spcPts val="638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endParaRPr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7" indent="-342900">
              <a:spcBef>
                <a:spcPts val="638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мобильность</a:t>
            </a:r>
          </a:p>
          <a:p>
            <a:pPr marL="344487" indent="-342900">
              <a:spcBef>
                <a:spcPts val="638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Эргономичная кабина с обогревателем</a:t>
            </a:r>
          </a:p>
          <a:p>
            <a:pPr marL="344487" indent="-342900">
              <a:spcBef>
                <a:spcPts val="638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Спутниковая система навигации со световым оборудованием</a:t>
            </a:r>
          </a:p>
          <a:p>
            <a:pPr marL="344487" indent="-342900">
              <a:spcBef>
                <a:spcPts val="638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Модульная конструкци</a:t>
            </a:r>
            <a:r>
              <a:rPr lang="ru-RU" altLang="ru-RU" dirty="0"/>
              <a:t>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322014"/>
              </p:ext>
            </p:extLst>
          </p:nvPr>
        </p:nvGraphicFramePr>
        <p:xfrm>
          <a:off x="683568" y="2937425"/>
          <a:ext cx="4032448" cy="36816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4102"/>
                <a:gridCol w="1128346"/>
              </a:tblGrid>
              <a:tr h="576562">
                <a:tc>
                  <a:txBody>
                    <a:bodyPr/>
                    <a:lstStyle/>
                    <a:p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60 Га/ч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6562">
                <a:tc>
                  <a:txBody>
                    <a:bodyPr/>
                    <a:lstStyle/>
                    <a:p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на гоне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40 км/ч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6749">
                <a:tc>
                  <a:txBody>
                    <a:bodyPr/>
                    <a:lstStyle/>
                    <a:p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захвата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6562">
                <a:tc>
                  <a:txBody>
                    <a:bodyPr/>
                    <a:lstStyle/>
                    <a:p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 вносимых удобрений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10-180 л/га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13828">
                <a:tc>
                  <a:txBody>
                    <a:bodyPr/>
                    <a:lstStyle/>
                    <a:p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 на почву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кг/см²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89455">
                <a:tc>
                  <a:txBody>
                    <a:bodyPr/>
                    <a:lstStyle/>
                    <a:p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бака</a:t>
                      </a: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л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00" y="484138"/>
            <a:ext cx="3673644" cy="22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86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-757238" y="3406775"/>
            <a:ext cx="2397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</a:pPr>
            <a:r>
              <a:rPr lang="ru-RU" altLang="ru-RU" sz="2400"/>
              <a:t>	</a:t>
            </a: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971600" y="188640"/>
            <a:ext cx="6876256" cy="432048"/>
          </a:xfrm>
          <a:prstGeom prst="rect">
            <a:avLst/>
          </a:prstGeom>
          <a:noFill/>
        </p:spPr>
        <p:txBody>
          <a:bodyPr anchor="ctr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Разбрасыватель ТУМАН-1М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06" y="-27392"/>
            <a:ext cx="1070494" cy="8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348677"/>
              </p:ext>
            </p:extLst>
          </p:nvPr>
        </p:nvGraphicFramePr>
        <p:xfrm>
          <a:off x="946127" y="1671200"/>
          <a:ext cx="3816424" cy="40916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1296144"/>
              </a:tblGrid>
              <a:tr h="69681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Производительность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30 Га/ч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681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Скорость на гоне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40 км/ч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095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Ширина захвата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10-28 м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681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 вносимых удобрений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30-250 кг/Га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299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Давление на почву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кг/см²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/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бункера</a:t>
                      </a: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 л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09" y="1244714"/>
            <a:ext cx="3708012" cy="2472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09" y="3861048"/>
            <a:ext cx="3824418" cy="25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63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-757238" y="3406775"/>
            <a:ext cx="2397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</a:pPr>
            <a:r>
              <a:rPr lang="ru-RU" altLang="ru-RU" sz="2400"/>
              <a:t>	</a:t>
            </a: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403648" y="332656"/>
            <a:ext cx="6552728" cy="720080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Вентиляторный опрыскиватель ТУМАН-1М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06" y="-27392"/>
            <a:ext cx="1070494" cy="8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282188"/>
              </p:ext>
            </p:extLst>
          </p:nvPr>
        </p:nvGraphicFramePr>
        <p:xfrm>
          <a:off x="323528" y="1860395"/>
          <a:ext cx="3240360" cy="30927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645"/>
                <a:gridCol w="1205715"/>
              </a:tblGrid>
              <a:tr h="82966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Ширина захвата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м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012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форсунок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8650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Рабочее давление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бар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0645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бака</a:t>
                      </a:r>
                    </a:p>
                  </a:txBody>
                  <a:tcPr marL="91455" marR="91455" marT="45744" marB="45744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 л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5" marR="91455" marT="45744" marB="4574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1832417"/>
            <a:ext cx="4680520" cy="31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39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043" y="27432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ТУМАН-2М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современный высокопроизводительный комплекс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6042" y="1556792"/>
            <a:ext cx="7566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Эта машина эффективно работает по любой культуре, в любой период вегетации, любыми расходами рабочей жидкости, в том числе по межрядке.</a:t>
            </a:r>
            <a:endParaRPr lang="ru-RU" altLang="ru-RU" sz="20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t="11955" b="33207"/>
          <a:stretch/>
        </p:blipFill>
        <p:spPr>
          <a:xfrm>
            <a:off x="1173616" y="2893795"/>
            <a:ext cx="7574848" cy="345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06" y="-27392"/>
            <a:ext cx="1070494" cy="8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75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729397" y="161874"/>
            <a:ext cx="7344109" cy="619671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Разбрасыватель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ТУМАН-2М </a:t>
            </a:r>
            <a:r>
              <a:rPr lang="ru-RU" altLang="ru-RU" sz="2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шинах низкого давления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flipV="1">
            <a:off x="6804248" y="6031650"/>
            <a:ext cx="2133600" cy="665984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28677" name="Прямоугольник 7"/>
          <p:cNvSpPr>
            <a:spLocks noChangeArrowheads="1"/>
          </p:cNvSpPr>
          <p:nvPr/>
        </p:nvSpPr>
        <p:spPr bwMode="auto">
          <a:xfrm>
            <a:off x="1475656" y="980728"/>
            <a:ext cx="640871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ts val="638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ВЫГОДНО!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49263" fontAlgn="base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двигаться по «ледяному</a:t>
            </a:r>
            <a:r>
              <a:rPr lang="ru-RU" alt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черепку» и подсохшему верхнему слою почвы.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65517"/>
              </p:ext>
            </p:extLst>
          </p:nvPr>
        </p:nvGraphicFramePr>
        <p:xfrm>
          <a:off x="1259632" y="2060848"/>
          <a:ext cx="3816424" cy="453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208"/>
                <a:gridCol w="1040216"/>
              </a:tblGrid>
              <a:tr h="9639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Ширина захвата разбрасывателя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10-28 м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82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Скорость на гоне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 км/ч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7789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Производительность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50 га/ч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082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бункера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2000 л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639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 вносимых удобрений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30-300 кг/га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903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  дизельного топлива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250-350 г/га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2" marB="4571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06" y="0"/>
            <a:ext cx="1070494" cy="8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39768"/>
            <a:ext cx="3645768" cy="2357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97160"/>
            <a:ext cx="3645769" cy="2430817"/>
          </a:xfrm>
        </p:spPr>
      </p:pic>
    </p:spTree>
    <p:extLst>
      <p:ext uri="{BB962C8B-B14F-4D97-AF65-F5344CB8AC3E}">
        <p14:creationId xmlns:p14="http://schemas.microsoft.com/office/powerpoint/2010/main" val="19918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624" y="142369"/>
            <a:ext cx="6984776" cy="10527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Штанговый опрыскиватель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ТУМАН-2М</a:t>
            </a:r>
            <a:r>
              <a:rPr lang="ru-RU" altLang="ru-RU" sz="2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двух типах колес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 flipH="1">
            <a:off x="7092280" y="3349105"/>
            <a:ext cx="45719" cy="5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ts val="638"/>
              </a:spcBef>
            </a:pPr>
            <a:r>
              <a:rPr lang="ru-RU" altLang="ru-RU" dirty="0" smtClean="0">
                <a:solidFill>
                  <a:srgbClr val="E46C0A"/>
                </a:solidFill>
              </a:rPr>
              <a:t>	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004472"/>
              </p:ext>
            </p:extLst>
          </p:nvPr>
        </p:nvGraphicFramePr>
        <p:xfrm>
          <a:off x="899592" y="1268763"/>
          <a:ext cx="4752529" cy="5070083"/>
        </p:xfrm>
        <a:graphic>
          <a:graphicData uri="http://schemas.openxmlformats.org/drawingml/2006/table">
            <a:tbl>
              <a:tblPr/>
              <a:tblGrid>
                <a:gridCol w="2025676"/>
                <a:gridCol w="1402382"/>
                <a:gridCol w="1324471"/>
              </a:tblGrid>
              <a:tr h="560754">
                <a:tc gridSpan="3"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технические характеристики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1917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lang="ru-RU" alt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Характеристики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Шины низкого давления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Узкие колеса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</a:tr>
              <a:tr h="613691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Ширина захвата, м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6022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бака, л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en-US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1885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 жидкости л/га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30-300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1885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Скорость на поле, км/ч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35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1885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Производительность, га/ч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6022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Колея, м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</a:t>
                      </a:r>
                      <a:r>
                        <a:rPr lang="en-US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2,1; 2,25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6022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Клиренс, м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endParaRPr lang="ru-RU" alt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49263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0,</a:t>
                      </a:r>
                      <a:r>
                        <a:rPr lang="en-US" alt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altLang="ru-RU" sz="15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9727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64" y="3885730"/>
            <a:ext cx="3352868" cy="2393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06" y="0"/>
            <a:ext cx="1070494" cy="83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64" y="1310418"/>
            <a:ext cx="3256542" cy="24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56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8255</TotalTime>
  <Words>929</Words>
  <Application>Microsoft Office PowerPoint</Application>
  <PresentationFormat>Экран (4:3)</PresentationFormat>
  <Paragraphs>286</Paragraphs>
  <Slides>19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Microsoft YaHei</vt:lpstr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«Самоходный опрыскиватели-разбрасыватели ТУМАН –инновационная техника для современного сельхозтоваропроизводителя»  </vt:lpstr>
      <vt:lpstr>Краткая справка по предприятию</vt:lpstr>
      <vt:lpstr>Линейка техники «ТУМАН»</vt:lpstr>
      <vt:lpstr>Презентация PowerPoint</vt:lpstr>
      <vt:lpstr>Презентация PowerPoint</vt:lpstr>
      <vt:lpstr>Презентация PowerPoint</vt:lpstr>
      <vt:lpstr>ТУМАН-2М – современный высокопроизводительный комплекс</vt:lpstr>
      <vt:lpstr>Разбрасыватель ТУМАН-2М на шинах низкого давления</vt:lpstr>
      <vt:lpstr>Штанговый опрыскиватель ТУМАН-2М на двух типах колес</vt:lpstr>
      <vt:lpstr>Вентиляторный опрыскиватель Туман-2М</vt:lpstr>
      <vt:lpstr>Мультиинжектор монтируемый Туман-2М </vt:lpstr>
      <vt:lpstr>Презентация PowerPoint</vt:lpstr>
      <vt:lpstr>ТУМАН-2М</vt:lpstr>
      <vt:lpstr>Презентация PowerPoint</vt:lpstr>
      <vt:lpstr>Презентация PowerPoint</vt:lpstr>
      <vt:lpstr>Разбрасыватель ТУМАН-3 на шинах низкого давления</vt:lpstr>
      <vt:lpstr>Штанговый опрыскиватель ТУМАН-3 на двух типах колес</vt:lpstr>
      <vt:lpstr>Преимущества техники «ТУМАН»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Информационно-практическая конференция  «ИННОВАЦИОННЫЕ РАЗРАБОТКИ  В АГРОПРОМЫШЛЕННОМ КОМПЛЕКСЕ»</dc:title>
  <dc:creator>tishkina</dc:creator>
  <cp:lastModifiedBy>Марина Салмина</cp:lastModifiedBy>
  <cp:revision>312</cp:revision>
  <dcterms:created xsi:type="dcterms:W3CDTF">2014-05-12T07:34:44Z</dcterms:created>
  <dcterms:modified xsi:type="dcterms:W3CDTF">2020-09-24T12:30:40Z</dcterms:modified>
</cp:coreProperties>
</file>